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4"/>
  </p:notesMasterIdLst>
  <p:sldIdLst>
    <p:sldId id="256" r:id="rId2"/>
    <p:sldId id="285" r:id="rId3"/>
    <p:sldId id="306" r:id="rId4"/>
    <p:sldId id="295" r:id="rId5"/>
    <p:sldId id="310" r:id="rId6"/>
    <p:sldId id="311" r:id="rId7"/>
    <p:sldId id="312" r:id="rId8"/>
    <p:sldId id="304" r:id="rId9"/>
    <p:sldId id="313" r:id="rId10"/>
    <p:sldId id="309" r:id="rId11"/>
    <p:sldId id="292" r:id="rId12"/>
    <p:sldId id="291" r:id="rId13"/>
  </p:sldIdLst>
  <p:sldSz cx="10080625" cy="7559675"/>
  <p:notesSz cx="6797675" cy="9926638"/>
  <p:custDataLst>
    <p:tags r:id="rId15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8" autoAdjust="0"/>
    <p:restoredTop sz="94660"/>
  </p:normalViewPr>
  <p:slideViewPr>
    <p:cSldViewPr showGuides="1">
      <p:cViewPr varScale="1">
        <p:scale>
          <a:sx n="95" d="100"/>
          <a:sy n="95" d="100"/>
        </p:scale>
        <p:origin x="-12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5617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1"/>
            <a:ext cx="5437284" cy="446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2"/>
            <a:ext cx="2949181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297" algn="l"/>
                <a:tab pos="1326596" algn="l"/>
                <a:tab pos="1989894" algn="l"/>
                <a:tab pos="265319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微软雅黑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70" y="2"/>
            <a:ext cx="2949181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297" algn="l"/>
                <a:tab pos="1326596" algn="l"/>
                <a:tab pos="1989894" algn="l"/>
                <a:tab pos="265319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微软雅黑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8"/>
            <a:ext cx="2949181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3297" algn="l"/>
                <a:tab pos="1326596" algn="l"/>
                <a:tab pos="1989894" algn="l"/>
                <a:tab pos="265319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微软雅黑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70" y="9429938"/>
            <a:ext cx="2949181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297" algn="l"/>
                <a:tab pos="1326596" algn="l"/>
                <a:tab pos="1989894" algn="l"/>
                <a:tab pos="265319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32E7BFE-630A-450C-9A25-56B6EDD99F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4EBCF6A7-EB53-4E06-B17D-83DEF192EB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7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12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304087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72301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141938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560863" indent="-209463" defTabSz="4116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297" algn="l"/>
                <a:tab pos="1326596" algn="l"/>
                <a:tab pos="1989894" algn="l"/>
                <a:tab pos="265319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/>
            <a:fld id="{C5FD334F-36DA-427F-8977-72E4CB980E65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776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491F4-5F75-4CF8-BF67-9DCA08EDF1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B453F-D447-4C39-8F74-59BBEC24F8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742C9-097E-4B26-A969-ADE8D5A15D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4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FA08F-E69D-4C30-9F10-3A856FC07D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1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0BA16-BBD3-4D4D-BFBE-66254956B2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51EA3-97C9-4FE4-A430-112C2E0AC3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4BB9C-40A8-4355-9EFE-F6C148834F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8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E9521-8469-4FEC-A460-51C167434F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9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13F90-09AF-45D9-9AD3-7B7C983B5E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1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F6BAB-0707-4B6E-9C20-E6C5DDD6AC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6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7B2DE-C528-47EC-9DDF-10B1FDC9DC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8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50086-BCFB-4A2A-9BDB-F153747B73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微软雅黑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微软雅黑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70554E5F-2BFC-46AB-A126-2176DA5CE7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微软雅黑" charset="-122"/>
        </a:defRPr>
      </a:lvl2pPr>
      <a:lvl3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微软雅黑" charset="-122"/>
        </a:defRPr>
      </a:lvl3pPr>
      <a:lvl4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微软雅黑" charset="-122"/>
        </a:defRPr>
      </a:lvl4pPr>
      <a:lvl5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微软雅黑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微软雅黑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微软雅黑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微软雅黑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微软雅黑" charset="-122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00" y="2945938"/>
            <a:ext cx="9505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Отчет работы кафедры начертательной геометрии и графики за 2010-2016 уч. год</a:t>
            </a:r>
            <a:endParaRPr lang="ru-RU" sz="3200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0192" y="6012261"/>
            <a:ext cx="612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232" y="6196927"/>
            <a:ext cx="54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Зав. кафедрой НГ и Г, профессор Г. В. </a:t>
            </a:r>
            <a:r>
              <a:rPr lang="ru-RU" b="1" dirty="0" err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Серга</a:t>
            </a:r>
            <a:endParaRPr lang="ru-RU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10</a:t>
            </a:fld>
            <a:endParaRPr lang="ru-RU" sz="2800" b="1" dirty="0"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56136" y="415295"/>
            <a:ext cx="6192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3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ОСНОВНЫЕ РЕЗУЛЬТАТЫ РАБОТЫ ЗАВЕДУЮЩЕГО КАФЕДРОЙ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3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3082" y="684412"/>
            <a:ext cx="6623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3025" defTabSz="914400" eaLnBrk="0" hangingPunct="0">
              <a:tabLst>
                <a:tab pos="8191500" algn="l"/>
              </a:tabLst>
            </a:pP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начертательной геометрии и графики      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Серга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Георгий Васильевич      за 2011–2016 уч. 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53329"/>
              </p:ext>
            </p:extLst>
          </p:nvPr>
        </p:nvGraphicFramePr>
        <p:xfrm>
          <a:off x="465483" y="1403573"/>
          <a:ext cx="9140825" cy="5266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5075"/>
                <a:gridCol w="5568810"/>
                <a:gridCol w="1040125"/>
                <a:gridCol w="1826815"/>
              </a:tblGrid>
              <a:tr h="458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Показатель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Критерий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Факт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48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1. 2. 3.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учебников/ учебных пособий/ монографий в расчете на 10 ставок ППС, в среднем за отчетный период, ед.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0,5/ 1,0/ 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30/45/11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40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Удельный вес студентов задолжников, за последний год,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48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Численность аспирантов на 10 ставок ППС, имеющих ученую степень, в среднем за отчетный период,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24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6. 7. 8.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Остепененность/ Докторов/ Молодых ученых, %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70/ 20/ 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56,6/37,7/0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48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Объём НИОКР в расчете на 1 ставку ППС, в среднем за отчетный период,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24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Эффективность аспирантуры, в среднем за отчетный период, %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24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Средний индекс </a:t>
                      </a:r>
                      <a:r>
                        <a:rPr lang="ru-RU" sz="1300" dirty="0" err="1">
                          <a:effectLst/>
                        </a:rPr>
                        <a:t>Хирша</a:t>
                      </a:r>
                      <a:r>
                        <a:rPr lang="ru-RU" sz="1300" dirty="0">
                          <a:effectLst/>
                        </a:rPr>
                        <a:t> сотрудников кафедры, индекс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2,69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48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Получение патентов, селекционных достижений в расчете на 10 ставок ППС, в среднем за отчетный период, 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127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Публикация статей в изданиях, включенных в БД WebofScience и Scopus в расчете на 10 ставок ППС, в среднем за отчетный период, 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2"/>
                      </a:pPr>
                      <a:r>
                        <a:rPr lang="ru-RU" sz="1200" dirty="0" smtClean="0">
                          <a:effectLst/>
                        </a:rPr>
                        <a:t>статьи </a:t>
                      </a:r>
                      <a:r>
                        <a:rPr lang="ru-RU" sz="1200" dirty="0">
                          <a:effectLst/>
                        </a:rPr>
                        <a:t>подготовлены и переданы в апреле 2016 года </a:t>
                      </a:r>
                      <a:r>
                        <a:rPr lang="ru-RU" sz="1200" dirty="0" smtClean="0">
                          <a:effectLst/>
                        </a:rPr>
                        <a:t>проректору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 err="1" smtClean="0">
                          <a:effectLst/>
                        </a:rPr>
                        <a:t>Кощаеву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А. Г.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  <a:tr h="48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marL="18415" indent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Подача заявки на грант в расчете на 10 ставок ППС, в среднем за отчетный период, 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60" marR="6576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36858" y="999249"/>
            <a:ext cx="6804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результаты работы заведующего кафедрой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11</a:t>
            </a:fld>
            <a:endParaRPr lang="ru-RU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2120" y="510441"/>
            <a:ext cx="6480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ЗАКЛЮЧЕНИЕ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2120" y="815335"/>
            <a:ext cx="6804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Основные направления развития кафедры на предстоящие 5 лет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04832"/>
              </p:ext>
            </p:extLst>
          </p:nvPr>
        </p:nvGraphicFramePr>
        <p:xfrm>
          <a:off x="575816" y="1331565"/>
          <a:ext cx="9145016" cy="55446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76434"/>
                <a:gridCol w="928097"/>
                <a:gridCol w="928097"/>
                <a:gridCol w="928097"/>
                <a:gridCol w="928097"/>
                <a:gridCol w="928097"/>
                <a:gridCol w="928097"/>
              </a:tblGrid>
              <a:tr h="2578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Факт, уч.г.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План, уч.г.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 /2016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 /2017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 /2018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2018/2019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2019 /2020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 /2021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30087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Характеристика профессорско-преподавательского состава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 вес ставок, занятых преподавателями с учеными степенями, в общем количестве ставок,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вес ставок, занятых докторами наук, в общем количестве ставок преподавателей,%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37,7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37,7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37,7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37,7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37,7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вес ставок, занятых молодыми учеными в общем количестве ставок преподавателей,%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30087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Учебная и учебно-методическая работа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опубликованных учебников в расчете на 10 ставок ППС, ед.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опубликованных учебных пособий в расчете на 10 ставок ППС, 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/>
                </a:tc>
              </a:tr>
              <a:tr h="30087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Научно-исследовательская работа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опубликованных статей в изданиях, включенных в БД WebofScience и Scopus, 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опубликованных монографий в расчете на 10 ставок ППС, 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  <a:tr h="51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публикаций в изданиях, индексируемых в базе данных РИНЦ, в расчете на 1 ставку ППС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1" marR="64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1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12</a:t>
            </a:fld>
            <a:endParaRPr lang="ru-RU" sz="2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8424" y="569672"/>
            <a:ext cx="3382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97500"/>
              </p:ext>
            </p:extLst>
          </p:nvPr>
        </p:nvGraphicFramePr>
        <p:xfrm>
          <a:off x="431801" y="1259558"/>
          <a:ext cx="9289032" cy="3478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2754"/>
                <a:gridCol w="942713"/>
                <a:gridCol w="942713"/>
                <a:gridCol w="942713"/>
                <a:gridCol w="942713"/>
                <a:gridCol w="942713"/>
                <a:gridCol w="942713"/>
              </a:tblGrid>
              <a:tr h="369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Факт., уч. 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План, уч. 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2015 /2016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2016 /2017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2017 /2018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2018/2019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2019 /2020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2020 /2021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176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Количество защит докторских диссертаций, ед.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176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Количество защит кандидатских диссертаций, ед.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563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Количество патентов на изобретение (свидетельств на селекционные достижения, баз данных) в расчете на 10 ставок ППС, ед.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96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527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Удельный вес аспирантов,  защитившихся в срок плюс один год, после окончания аспирантуры, от приема, 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 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563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Объем научно-исследовательских и опытно-конструкторских работ и грантов, в расчете на 1 ставку ППС, тыс. руб.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76,6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563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Количество поданных заявок на грант для финансирования научных исследований, в расчете на 10 ставок ППС, ед.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5,6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  <a:tr h="33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Средний индекс </a:t>
                      </a:r>
                      <a:r>
                        <a:rPr lang="ru-RU" sz="1050" dirty="0" err="1">
                          <a:effectLst/>
                          <a:latin typeface="+mn-lt"/>
                          <a:cs typeface="Times New Roman" pitchFamily="18" charset="0"/>
                        </a:rPr>
                        <a:t>Хирша</a:t>
                      </a:r>
                      <a:r>
                        <a:rPr lang="ru-RU" sz="1050" dirty="0">
                          <a:effectLst/>
                          <a:latin typeface="+mn-lt"/>
                          <a:cs typeface="Times New Roman" pitchFamily="18" charset="0"/>
                        </a:rPr>
                        <a:t> сотрудников </a:t>
                      </a: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кафедры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4,34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4,37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4,42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4,46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4,48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 pitchFamily="18" charset="0"/>
                        </a:rPr>
                        <a:t>4,5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721" marR="64721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1800" y="5075981"/>
            <a:ext cx="92890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Заведующий кафедрой   НГ и Г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Г.В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Согласовано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Проректор по учебной работе (первый проректор)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С.М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Резниченко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Декан  факультета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В.Д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Таратута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14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2</a:t>
            </a:fld>
            <a:endParaRPr lang="ru-RU" sz="28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2120" y="586805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</a:rPr>
              <a:t>содержание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2566"/>
              </p:ext>
            </p:extLst>
          </p:nvPr>
        </p:nvGraphicFramePr>
        <p:xfrm>
          <a:off x="647824" y="1547589"/>
          <a:ext cx="9145017" cy="39604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5513"/>
                <a:gridCol w="8065310"/>
                <a:gridCol w="574194"/>
              </a:tblGrid>
              <a:tr h="3049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ХАРАКТЕРИСТИКА ПРОФЕССОРСКО-ПРЕПОДАВАТЕЛЬСКОГО СОСТАВА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Численный и возрастной профессорско-преподавательский состав кафедры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остепененности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ППС кафедры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повышения квалификации и стажировки преподавателей кафедры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УЧЕБНАЯ И УЧЕБНО-МЕТОДИЧЕСКАЯ РАБОТА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605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публикациях учебной и учебно-методической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Учебники в библиотеке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КубГАУ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2016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</a:t>
                      </a:r>
                      <a:r>
                        <a:rPr lang="ru-RU" sz="1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научных публикациях ППС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Результативность научной и изобретательской работы сотрудников кафедры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НИРС на кафедре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ОСНОВНЫЕ РАЗУЛЬТАТЫ РАБОТЫ ЗАВЕДУЮЩЕГО КАФЕДРЫ (за отчетный период)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  <a:tr h="30495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ЗАКЛЮЧЕНИЕ (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 и направления развития кафедры на предстоящие 5 лет)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72" marR="662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3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3</a:t>
            </a:fld>
            <a:endParaRPr lang="ru-RU" sz="2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6136" y="498247"/>
            <a:ext cx="6480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ХАРАКТЕРИСТИКА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ПРОФЕССОРСКО−ПРЕПОДАВАТЕЛЬСКОГО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2503" y="1161488"/>
            <a:ext cx="90701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1 -Численный и возрастной состав преподавателей кафедры начертательной геометрии и графики,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текущий 2016-2017 учебный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93989"/>
              </p:ext>
            </p:extLst>
          </p:nvPr>
        </p:nvGraphicFramePr>
        <p:xfrm>
          <a:off x="503808" y="1691605"/>
          <a:ext cx="9069386" cy="12901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6895"/>
                <a:gridCol w="2267497"/>
                <a:gridCol w="2267497"/>
                <a:gridCol w="2267497"/>
              </a:tblGrid>
              <a:tr h="32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Численность, чел.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возраст, лет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педагогический стаж, лет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</a:tr>
              <a:tr h="18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</a:tr>
              <a:tr h="18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Доцент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</a:tr>
              <a:tr h="18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преподаватель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</a:tr>
              <a:tr h="18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Ассистент/ Преподаватель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</a:tr>
              <a:tr h="18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278" marR="22278" marT="9031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52080" y="3026441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2 –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Остепененность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ППС кафедры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14736"/>
              </p:ext>
            </p:extLst>
          </p:nvPr>
        </p:nvGraphicFramePr>
        <p:xfrm>
          <a:off x="503808" y="3334218"/>
          <a:ext cx="9073007" cy="1735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9939"/>
                <a:gridCol w="925200"/>
                <a:gridCol w="840930"/>
                <a:gridCol w="841523"/>
                <a:gridCol w="841523"/>
                <a:gridCol w="757252"/>
                <a:gridCol w="996640"/>
              </a:tblGrid>
              <a:tr h="167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 anchor="ctr"/>
                </a:tc>
              </a:tr>
              <a:tr h="163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 /2012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 /2013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 /2014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 /2015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 /2016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вес ставок, занятых преподавателями с учеными степенями, в общем количестве ставок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/>
                </a:tc>
              </a:tr>
              <a:tr h="33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вес ставок, занятых докторами наук, в общем количестве ставок преподавателей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/>
                </a:tc>
              </a:tr>
              <a:tr h="51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 вес ставок, занятых молодыми учеными (кандидаты наук – до 35 лет, доктора наук – до 40 лет) в общем количестве ставок преподавателей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69" marR="65169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1721"/>
              </p:ext>
            </p:extLst>
          </p:nvPr>
        </p:nvGraphicFramePr>
        <p:xfrm>
          <a:off x="503808" y="5388124"/>
          <a:ext cx="9069387" cy="16999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0567"/>
                <a:gridCol w="656882"/>
                <a:gridCol w="656882"/>
                <a:gridCol w="656882"/>
                <a:gridCol w="656882"/>
                <a:gridCol w="656882"/>
                <a:gridCol w="656882"/>
                <a:gridCol w="656882"/>
                <a:gridCol w="656882"/>
                <a:gridCol w="656882"/>
                <a:gridCol w="656882"/>
              </a:tblGrid>
              <a:tr h="20313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Показатель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40" marR="662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2011 /2012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2012 /2013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2013 /2014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2014 /2015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2015 /2016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чел.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чел.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чел.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чел.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чел.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/>
                </a:tc>
              </a:tr>
              <a:tr h="236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Всего преподавателей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</a:tr>
              <a:tr h="406273">
                <a:tc>
                  <a:txBody>
                    <a:bodyPr/>
                    <a:lstStyle/>
                    <a:p>
                      <a:pPr marL="260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 том числе с ученой степенью или званием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33,3%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42,9%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</a:tr>
              <a:tr h="406273">
                <a:tc>
                  <a:txBody>
                    <a:bodyPr/>
                    <a:lstStyle/>
                    <a:p>
                      <a:pPr marL="530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из них с ученой степенью доктора наук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10%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11,1%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28,6%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40" marR="66240" marT="0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 rot="10800000" flipV="1">
            <a:off x="1511920" y="5075982"/>
            <a:ext cx="7272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3 – Сведения о повышении квалификации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стажировках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ППС кафедры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7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4</a:t>
            </a:fld>
            <a:endParaRPr lang="ru-RU" sz="2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495" y="426239"/>
            <a:ext cx="6480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УЧЕБНАЯ И УЧЕБНО-МЕТОДИЧЕСКАЯ РАБОТА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432" y="1285102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4 - Сведения о публикациях учебной и учебно-методической литературы, шт.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31793"/>
              </p:ext>
            </p:extLst>
          </p:nvPr>
        </p:nvGraphicFramePr>
        <p:xfrm>
          <a:off x="507428" y="1755952"/>
          <a:ext cx="9087979" cy="24559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8399"/>
                <a:gridCol w="565958"/>
                <a:gridCol w="565958"/>
                <a:gridCol w="565958"/>
                <a:gridCol w="565958"/>
                <a:gridCol w="565958"/>
                <a:gridCol w="565958"/>
                <a:gridCol w="565958"/>
                <a:gridCol w="565958"/>
                <a:gridCol w="565958"/>
                <a:gridCol w="565958"/>
              </a:tblGrid>
              <a:tr h="3377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Вид публикаций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169" marR="65169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Учебный год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2011 /2012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2012 /2013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169" marR="651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2013 /2014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169" marR="651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2014 /2015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169" marR="651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2015 /2016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план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план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факт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план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факт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план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факт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план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факт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</a:tr>
              <a:tr h="29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Учебник с грифом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</a:tr>
              <a:tr h="29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Учебник без грифа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</a:tr>
              <a:tr h="29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Учебные пособия с грифом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</a:tr>
              <a:tr h="29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Учебные пособия без грифа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</a:tr>
              <a:tr h="29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Учебно-методические издания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51" marR="9051" marT="0" marB="0" anchor="ctr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1830" y="4274020"/>
            <a:ext cx="90735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5 − Учебная и учебно-методическая работа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24536"/>
              </p:ext>
            </p:extLst>
          </p:nvPr>
        </p:nvGraphicFramePr>
        <p:xfrm>
          <a:off x="495697" y="4643933"/>
          <a:ext cx="9099711" cy="19442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72718"/>
                <a:gridCol w="688431"/>
                <a:gridCol w="688431"/>
                <a:gridCol w="688431"/>
                <a:gridCol w="689636"/>
                <a:gridCol w="689636"/>
                <a:gridCol w="744494"/>
                <a:gridCol w="837934"/>
              </a:tblGrid>
              <a:tr h="2777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Среднее за 5 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</a:tr>
              <a:tr h="555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2011 / 2012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 / 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 / 2014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 / 2015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 / 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опубликованных учебников в расчете на 10 ставок ППС, 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6,06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</a:tr>
              <a:tr h="555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опубликованных учебных пособий в расчете на    10 ставок ППС, ед.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9,08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10" marR="649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53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Arial"/>
              </a:rPr>
              <a:pPr/>
              <a:t>5</a:t>
            </a:fld>
            <a:endParaRPr lang="ru-RU" sz="2800" b="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2120" y="61148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− Учебники в библиотеке в </a:t>
            </a:r>
            <a:r>
              <a:rPr lang="ru-RU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2016г.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обеспеченность студентами учебников и учебных пособий по кафедре НГ и Г)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62945"/>
              </p:ext>
            </p:extLst>
          </p:nvPr>
        </p:nvGraphicFramePr>
        <p:xfrm>
          <a:off x="647825" y="1168195"/>
          <a:ext cx="9000999" cy="61508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52727"/>
                <a:gridCol w="648072"/>
                <a:gridCol w="648072"/>
                <a:gridCol w="1152128"/>
              </a:tblGrid>
              <a:tr h="66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УЧЕБНИКОВ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экз.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экз.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преподав. кафедры НГ и Г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</a:tr>
              <a:tr h="160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НАЧЕРТАТЕЛЬНАЯ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24438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КАФЕДРЫ НГ И Г: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1 часть – 31 экз. (2014 г.)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В.                                                                                                       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часть – 31 экз. (2014 г.)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ТАБАЧУК И. И.                                                                                            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 часть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42 </a:t>
                      </a:r>
                      <a:r>
                        <a:rPr lang="ru-RU" sz="1200" spc="-1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экз.ц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(2015 г.)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КУЗНЕЦОВА  Н.Н.                                                                                           2 часть – 42 </a:t>
                      </a:r>
                      <a:r>
                        <a:rPr lang="ru-RU" sz="1200" spc="-1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экз.ц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(2015 г.)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200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ФРОЛОВ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С.А (2002)				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ПЕКЛИЧ В.А (1999)				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ГОРДОН В.О (2002)				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</a:tr>
              <a:tr h="43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ГОРДОН В.О (1988)			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141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 </a:t>
                      </a:r>
                      <a:endParaRPr lang="ru-RU" sz="1200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ГОРДОН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В.О (1977)				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  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/>
                </a:tc>
              </a:tr>
              <a:tr h="1196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НАЧЕРТАТЕЛЬНАЯ ГЕОМЕТРИЯ И ИНЖЕНЕРНАЯ ГРАФИКА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элементами технического и строительного черчения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КАФЕДРЫ НГ И Г: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 Г. В.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1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(2010 г.)</a:t>
                      </a:r>
                      <a:endParaRPr lang="ru-RU" sz="1200" spc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КОЧУБЕЙ С. Г.                                                                                            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 (2010 г.)</a:t>
                      </a:r>
                      <a:endParaRPr lang="ru-RU" sz="1200" spc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81513" algn="l"/>
                          <a:tab pos="4572000" algn="l"/>
                        </a:tabLs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ТАБАЧУК И. И.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ц. (2011 г.)</a:t>
                      </a:r>
                      <a:endParaRPr lang="ru-RU" sz="1200" spc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КУЗНЕЦОВА Н. Н.                                                                                          2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 ц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(2011 г.)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</a:tr>
              <a:tr h="1601330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ИНЖЕНЕРНАЯ ГРАФИКА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КАФЕДРЫ НГ И Г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В. </a:t>
                      </a:r>
                      <a:r>
                        <a:rPr lang="ru-RU" sz="1200" spc="-1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(2012 г.)</a:t>
                      </a:r>
                      <a:endParaRPr lang="ru-RU" sz="1200" spc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КОЧУБЕЙ С. Г.                                                                                               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(2012 г.)</a:t>
                      </a:r>
                      <a:endParaRPr lang="ru-RU" sz="1200" spc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ТАБАЧУК И. И.                                                                                           </a:t>
                      </a:r>
                      <a:r>
                        <a:rPr lang="ru-RU" sz="12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экз.(2013 г.)</a:t>
                      </a:r>
                      <a:endParaRPr lang="ru-RU" sz="1200" spc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КУЗНЕЦОВА Н. Н.                                                                                           2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</a:t>
                      </a:r>
                      <a:r>
                        <a:rPr lang="ru-RU" sz="12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(2013 г.)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ЛАГЕРЬ А.И. (2008)				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МИРОНОВА Р.С. (2003)				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176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МИРОНОВА Р.С. (2001)				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111</a:t>
                      </a:r>
                      <a:r>
                        <a:rPr lang="ru-RU" sz="12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205" marR="202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95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Arial"/>
              </a:rPr>
              <a:pPr/>
              <a:t>6</a:t>
            </a:fld>
            <a:endParaRPr lang="ru-RU" sz="2800" b="1" dirty="0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3059757"/>
            <a:ext cx="133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92757"/>
              </p:ext>
            </p:extLst>
          </p:nvPr>
        </p:nvGraphicFramePr>
        <p:xfrm>
          <a:off x="575816" y="1265814"/>
          <a:ext cx="9145016" cy="4206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52728"/>
                <a:gridCol w="936104"/>
                <a:gridCol w="720080"/>
                <a:gridCol w="936104"/>
              </a:tblGrid>
              <a:tr h="1049970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ЧЕРЧЕНИЕ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БРИЛИНГ Н.С.(1994)			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245</a:t>
                      </a:r>
                      <a:r>
                        <a:rPr lang="ru-RU" sz="100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 ЧЕРЧЕНИЕ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КАФЕДРЫ НГ И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СЕРГА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Г.В.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433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 (2011 г.)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ТАБАЧУК И.И.                                                                                                                         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ц.(2012 г.)</a:t>
                      </a:r>
                      <a:endParaRPr lang="ru-RU" sz="1000" baseline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КУЗНЕЦОВА Н.Н.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	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6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МАШИНОСТРОИТЕЛЬНОГО ЧЕРЧЕНИЯ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КАФЕДРЫ НГ И Г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СЕРГА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ТАБАЧУК И.И.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КУЗНЕЦОВА Н.Н.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		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(2016 г.)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49970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СТРОИТЕЛЬНОЕ ЧЕРЧЕНИЕ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АВТОРЫ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КАФЕДРЫ НГ И Г:	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10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</a:t>
                      </a:r>
                      <a:r>
                        <a:rPr lang="ru-RU" sz="1000" b="1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экз. ц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 г.)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</a:t>
                      </a:r>
                      <a:r>
                        <a:rPr lang="ru-RU" sz="1000" spc="-1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В. 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                                      2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0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экз.</a:t>
                      </a: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</a:t>
                      </a:r>
                      <a:r>
                        <a:rPr lang="ru-RU" sz="10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 г.)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ТАБАЧУК И.И.                                                                                                                  1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42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(2015 г.)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КУЗНЕЦОВА Н.Н.                                                                                                            2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42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(2015 г.)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0170" indent="-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КАМИНСКИЙ В.П. (2004)				</a:t>
                      </a:r>
                      <a:r>
                        <a:rPr lang="ru-RU" sz="1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59</a:t>
                      </a:r>
                      <a:r>
                        <a:rPr lang="ru-RU" sz="1000" b="0" spc="-1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spc="-1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экз.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0170" indent="-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КОРОЕВ Ю.И. (2003)				</a:t>
                      </a:r>
                      <a:r>
                        <a:rPr lang="ru-RU" sz="1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44</a:t>
                      </a:r>
                      <a:r>
                        <a:rPr lang="ru-RU" sz="1000" b="0" spc="-1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spc="-1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экз.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8580" marR="68580" marT="0" marB="0" anchor="ctr"/>
                </a:tc>
              </a:tr>
              <a:tr h="78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СТРОИТЕЛЬНОГО ЧЕРЧЕНИЯ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АВТОРЫ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КАФЕДРЫ НГ И Г:	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СЕРГА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ТАБАЧУК И.И.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КУЗНЕЦОВА Н.Н.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r>
                        <a:rPr lang="ru-RU" sz="10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</a:t>
                      </a:r>
                      <a:r>
                        <a:rPr lang="ru-RU" sz="1000" b="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(2016 г.)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24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91191"/>
              </p:ext>
            </p:extLst>
          </p:nvPr>
        </p:nvGraphicFramePr>
        <p:xfrm>
          <a:off x="575816" y="5724053"/>
          <a:ext cx="9145016" cy="175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52728"/>
                <a:gridCol w="936104"/>
                <a:gridCol w="720080"/>
                <a:gridCol w="936104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НАЧЕРТАТЕЛЬНАЯ ГЕОМЕТРИЯ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КАФЕДРЫ НГ И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Г: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000" spc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</a:t>
                      </a:r>
                      <a:r>
                        <a:rPr lang="ru-RU" sz="100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Г.В., КОЧУБЕЙ С.Г.,ТАБАЧУК И.И., БУРСА И.А., ГОРЯЧЕВА Е.А. ЯРОШ Е.В., ХОЛЯВКО Л.В. ЛУГОВАЯ Л.Н.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432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(2011 г.)</a:t>
                      </a:r>
                      <a:endParaRPr lang="ru-RU" sz="1000" spc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217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 (2013 г.)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ИНЖЕНЕРНАЯ ГРАФИКА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 КАФЕДРЫ НГ И Г:	</a:t>
                      </a:r>
                      <a:r>
                        <a:rPr lang="ru-RU" sz="1000" spc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СЕРГА</a:t>
                      </a:r>
                      <a:r>
                        <a:rPr lang="ru-RU" sz="100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Г.В., КОЧУБЕЙ С.Г.,ТАБАЧУК И.И., БУРСА И.А., ГОРЯЧЕВА Е.А. ЯРОШ Е.В., ХОЛЯВКО Л.В. ЛУГОВАЯ Л.Н.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492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261</a:t>
                      </a:r>
                      <a:r>
                        <a:rPr lang="ru-RU" sz="1000" spc="-1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68343" y="5445893"/>
            <a:ext cx="67682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ПОСОБИЯ ДЛЯ ЗАОЧНИКОВ В БИБЛИОТЕКЕ 2016г.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8424" y="569672"/>
            <a:ext cx="3382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2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Arial"/>
              </a:rPr>
              <a:pPr/>
              <a:t>7</a:t>
            </a:fld>
            <a:endParaRPr lang="ru-RU" sz="2800" b="1" dirty="0">
              <a:latin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602" name="Picture 5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95" y="3203773"/>
            <a:ext cx="133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1485453"/>
            <a:ext cx="93610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 по дисциплина кафедры НГ и Г подготовлено и сданы в библиотеку </a:t>
            </a:r>
            <a:r>
              <a:rPr lang="ru-RU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Начертательная геометрия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…………………….……………………………………………..……………………..…………..146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Начертательная геометрия и инженерная графика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…………………………………..………………………………….……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899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Инженерная графика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……………………………………………………………………..……………………………………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1210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Черчение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……………………………………………………………………………………..………………………..…………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483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Строительное черчение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…………………………………………………………………………..………….………...………..184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Учебное пособие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Начертательная геометрия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…………………….………………………………………………………..………….……….…..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Инженерная графика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………………………………………………………………………...…………………………...…..…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753</a:t>
            </a:r>
          </a:p>
          <a:p>
            <a:pPr algn="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 учебников по пяти дисциплинам кафедрам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4324/5=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студентов обучающихся на очном отделении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…………………………………………….…..............................500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студентов обучающихся на заочном отделении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…………………………………….………..............................365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48424" y="569672"/>
            <a:ext cx="3382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7925" y="4809440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Результаты экзаменационных сессий  обучающихся на момент окончания сессии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99331"/>
              </p:ext>
            </p:extLst>
          </p:nvPr>
        </p:nvGraphicFramePr>
        <p:xfrm>
          <a:off x="505618" y="5292006"/>
          <a:ext cx="9143204" cy="15841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5613"/>
                <a:gridCol w="1478075"/>
                <a:gridCol w="1478075"/>
                <a:gridCol w="1478075"/>
                <a:gridCol w="1478075"/>
                <a:gridCol w="995291"/>
              </a:tblGrid>
              <a:tr h="3863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Форма обучения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2014/ 2015 уч.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2015/2016 уч.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не сдавших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/>
                </a:tc>
              </a:tr>
              <a:tr h="39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ср. 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не сдавших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ср. 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не сдавших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Очная форма обучения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</a:tr>
              <a:tr h="39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Заочная форма обучения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75" marR="649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1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+mj-lt"/>
              </a:rPr>
              <a:pPr/>
              <a:t>8</a:t>
            </a:fld>
            <a:endParaRPr lang="ru-RU" sz="28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4208" y="467469"/>
            <a:ext cx="5327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НАУЧНО-ИССЛЕДОВАТЕЛЬСКАЯ РАБОТА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00152" y="852583"/>
            <a:ext cx="60583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8 - Научно-исследовательская работа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90126"/>
              </p:ext>
            </p:extLst>
          </p:nvPr>
        </p:nvGraphicFramePr>
        <p:xfrm>
          <a:off x="503809" y="1259557"/>
          <a:ext cx="9154712" cy="60517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1856"/>
                <a:gridCol w="508623"/>
                <a:gridCol w="508623"/>
                <a:gridCol w="508111"/>
                <a:gridCol w="1815269"/>
                <a:gridCol w="1815269"/>
                <a:gridCol w="603383"/>
                <a:gridCol w="653578"/>
              </a:tblGrid>
              <a:tr h="1152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за 5 лет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23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/2012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/2013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/2014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/2015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/2016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опубликованных статей в изданиях, включенных в БД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WebofScience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ед.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статьи подготовлены и переданы в апреле 2016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проректору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Кощаеву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Г.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23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статей рекомендованных в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 в расчете на 10  ставок,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32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опубликованных монографий в расчете на 10 ставок ППС, ед.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34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в изданиях, индексируемых в базе данных РИНЦ, в расчете на 1 ставку ППС, ед.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23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защит докторских диссертаций, ед.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23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защит кандидатских диссертаций, ед.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460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патентов на изобретение (свидетельств на селекционные достижения, баз данных) в расчете на 10 ставок ППС, ед.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433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аспирантов, защитившихся в срок плюс один год, после окончания аспирантуры, от приема, 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23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НИОКР и грантов, в расчете на 1 ставку ППС, тыс. руб.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460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поданных заявок на грант, для финансирования научных исследований в расчете на 10 ставок ППС, ед.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  <a:tr h="23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индекс Хирша сотрудников кафедры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1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60592" y="7164213"/>
            <a:ext cx="2346325" cy="519113"/>
          </a:xfrm>
        </p:spPr>
        <p:txBody>
          <a:bodyPr/>
          <a:lstStyle/>
          <a:p>
            <a:fld id="{4F1FA08F-E69D-4C30-9F10-3A856FC07D17}" type="slidenum">
              <a:rPr lang="ru-RU" sz="2800" b="1" smtClean="0">
                <a:latin typeface="Arial"/>
              </a:rPr>
              <a:pPr/>
              <a:t>9</a:t>
            </a:fld>
            <a:endParaRPr lang="ru-RU" sz="2800" b="1" dirty="0">
              <a:latin typeface="Arial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06614" y="288319"/>
            <a:ext cx="59143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таблицы 8 – Лицензионные договора заключенные с предприятиями Краснодарского края по кафедре НГ и Г по внедрению изобретений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КубГАУ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зарегистрированные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в Государственном реестре изобретений Российской Федерации Федеральной службы по интеллектуальной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собственности</a:t>
            </a:r>
            <a:endParaRPr lang="ru-RU" sz="1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53110"/>
              </p:ext>
            </p:extLst>
          </p:nvPr>
        </p:nvGraphicFramePr>
        <p:xfrm>
          <a:off x="575817" y="1547589"/>
          <a:ext cx="9145015" cy="13652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3599"/>
                <a:gridCol w="902894"/>
                <a:gridCol w="763987"/>
                <a:gridCol w="833440"/>
                <a:gridCol w="902894"/>
                <a:gridCol w="902894"/>
                <a:gridCol w="972347"/>
                <a:gridCol w="891480"/>
                <a:gridCol w="891480"/>
              </a:tblGrid>
              <a:tr h="17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98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лицензионных договоров  заключенных с предприятиями и организациями Краснодарского края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38" marR="47838" marT="0" marB="0" anchor="ctr"/>
                </a:tc>
              </a:tr>
            </a:tbl>
          </a:graphicData>
        </a:graphic>
      </p:graphicFrame>
      <p:pic>
        <p:nvPicPr>
          <p:cNvPr id="1026" name="Picture 2" descr="F:\Марина\ПАТЕНТЫ\Приложения пятн 05 06 15\2467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3131765"/>
            <a:ext cx="27185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рина\ПАТЕНТЫ\Приложения пятн 05 06 15\24784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22" y="3152563"/>
            <a:ext cx="2818723" cy="40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рина\ПАТЕНТЫ\Приложения пятн 05 06 15\2497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91" y="3027288"/>
            <a:ext cx="2742477" cy="41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15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d5927afbbc94018f4a9de122e1455be697"/>
</p:tagLst>
</file>

<file path=ppt/theme/theme1.xml><?xml version="1.0" encoding="utf-8"?>
<a:theme xmlns:a="http://schemas.openxmlformats.org/drawingml/2006/main" name="presentation_tpl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微软雅黑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微软雅黑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1999</Words>
  <Application>Microsoft Office PowerPoint</Application>
  <PresentationFormat>Произвольный</PresentationFormat>
  <Paragraphs>706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presentation_tpl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KubSAU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Дополнительный заголовок</dc:title>
  <dc:creator>Волкова Любовь</dc:creator>
  <cp:lastModifiedBy>user</cp:lastModifiedBy>
  <cp:revision>522</cp:revision>
  <cp:lastPrinted>2016-10-27T09:29:29Z</cp:lastPrinted>
  <dcterms:created xsi:type="dcterms:W3CDTF">2013-01-24T11:11:00Z</dcterms:created>
  <dcterms:modified xsi:type="dcterms:W3CDTF">2016-11-01T10:09:19Z</dcterms:modified>
</cp:coreProperties>
</file>