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video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70" r:id="rId1"/>
  </p:sldMasterIdLst>
  <p:notesMasterIdLst>
    <p:notesMasterId r:id="rId15"/>
  </p:notesMasterIdLst>
  <p:sldIdLst>
    <p:sldId id="368" r:id="rId2"/>
    <p:sldId id="360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</p:sldIdLst>
  <p:sldSz cx="9144000" cy="5143500" type="screen16x9"/>
  <p:notesSz cx="6797675" cy="9926638"/>
  <p:custDataLst>
    <p:tags r:id="rId16"/>
  </p:custDataLst>
  <p:defaultTextStyle>
    <a:defPPr>
      <a:defRPr lang="en-GB"/>
    </a:defPPr>
    <a:lvl1pPr algn="l" defTabSz="4073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1pPr>
    <a:lvl2pPr marL="673651" indent="-259097" algn="l" defTabSz="4073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2pPr>
    <a:lvl3pPr marL="1036384" indent="-207278" algn="l" defTabSz="4073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3pPr>
    <a:lvl4pPr marL="1450940" indent="-207278" algn="l" defTabSz="4073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4pPr>
    <a:lvl5pPr marL="1865494" indent="-207278" algn="l" defTabSz="4073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5pPr>
    <a:lvl6pPr marL="2072771" algn="l" defTabSz="829108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6pPr>
    <a:lvl7pPr marL="2487325" algn="l" defTabSz="829108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7pPr>
    <a:lvl8pPr marL="2901879" algn="l" defTabSz="829108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8pPr>
    <a:lvl9pPr marL="3316433" algn="l" defTabSz="829108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81" userDrawn="1">
          <p15:clr>
            <a:srgbClr val="A4A3A4"/>
          </p15:clr>
        </p15:guide>
        <p15:guide id="2" pos="431" userDrawn="1">
          <p15:clr>
            <a:srgbClr val="A4A3A4"/>
          </p15:clr>
        </p15:guide>
        <p15:guide id="3" orient="horz" pos="1076">
          <p15:clr>
            <a:srgbClr val="A4A3A4"/>
          </p15:clr>
        </p15:guide>
        <p15:guide id="4" pos="657" userDrawn="1">
          <p15:clr>
            <a:srgbClr val="A4A3A4"/>
          </p15:clr>
        </p15:guide>
        <p15:guide id="5" pos="5284" userDrawn="1">
          <p15:clr>
            <a:srgbClr val="A4A3A4"/>
          </p15:clr>
        </p15:guide>
        <p15:guide id="6" orient="horz" pos="2935">
          <p15:clr>
            <a:srgbClr val="A4A3A4"/>
          </p15:clr>
        </p15:guide>
        <p15:guide id="7" orient="horz" pos="2618">
          <p15:clr>
            <a:srgbClr val="A4A3A4"/>
          </p15:clr>
        </p15:guide>
        <p15:guide id="8" orient="horz" pos="849">
          <p15:clr>
            <a:srgbClr val="A4A3A4"/>
          </p15:clr>
        </p15:guide>
        <p15:guide id="9" orient="horz" pos="3026">
          <p15:clr>
            <a:srgbClr val="A4A3A4"/>
          </p15:clr>
        </p15:guide>
        <p15:guide id="10" pos="521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66">
          <p15:clr>
            <a:srgbClr val="A4A3A4"/>
          </p15:clr>
        </p15:guide>
        <p15:guide id="2" pos="1905">
          <p15:clr>
            <a:srgbClr val="A4A3A4"/>
          </p15:clr>
        </p15:guide>
        <p15:guide id="3" orient="horz" pos="2675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F3E"/>
    <a:srgbClr val="328242"/>
    <a:srgbClr val="FFFFFF"/>
    <a:srgbClr val="728A96"/>
    <a:srgbClr val="378EA6"/>
    <a:srgbClr val="287828"/>
    <a:srgbClr val="805CAA"/>
    <a:srgbClr val="A03D3B"/>
    <a:srgbClr val="FFD85B"/>
    <a:srgbClr val="C73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707" autoAdjust="0"/>
  </p:normalViewPr>
  <p:slideViewPr>
    <p:cSldViewPr>
      <p:cViewPr varScale="1">
        <p:scale>
          <a:sx n="104" d="100"/>
          <a:sy n="104" d="100"/>
        </p:scale>
        <p:origin x="-102" y="-804"/>
      </p:cViewPr>
      <p:guideLst>
        <p:guide orient="horz" pos="2981"/>
        <p:guide orient="horz" pos="1076"/>
        <p:guide orient="horz" pos="2935"/>
        <p:guide orient="horz" pos="2618"/>
        <p:guide orient="horz" pos="849"/>
        <p:guide orient="horz" pos="3026"/>
        <p:guide pos="431"/>
        <p:guide pos="657"/>
        <p:guide pos="5284"/>
        <p:guide pos="521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66"/>
        <p:guide orient="horz" pos="2675"/>
        <p:guide pos="1905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5650"/>
            <a:ext cx="6611937" cy="371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607" y="4714916"/>
            <a:ext cx="5436845" cy="44665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813" cy="495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6" algn="l"/>
                <a:tab pos="1326631" algn="l"/>
                <a:tab pos="1989947" algn="l"/>
                <a:tab pos="265326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微软雅黑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863" y="0"/>
            <a:ext cx="2948194" cy="495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6" algn="l"/>
                <a:tab pos="1326631" algn="l"/>
                <a:tab pos="1989947" algn="l"/>
                <a:tab pos="265326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微软雅黑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29829"/>
            <a:ext cx="2949813" cy="495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663316" algn="l"/>
                <a:tab pos="1326631" algn="l"/>
                <a:tab pos="1989947" algn="l"/>
                <a:tab pos="2653261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微软雅黑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863" y="9429829"/>
            <a:ext cx="2948194" cy="495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1932" algn="l"/>
                <a:tab pos="1325466" algn="l"/>
                <a:tab pos="1989001" algn="l"/>
                <a:tab pos="265253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EF8E9314-9E71-40E2-86EC-83809FAF3C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892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0735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1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673651" indent="-259097" algn="l" defTabSz="40735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1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036384" indent="-207278" algn="l" defTabSz="40735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1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450940" indent="-207278" algn="l" defTabSz="40735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1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865494" indent="-207278" algn="l" defTabSz="40735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1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072771" algn="l" defTabSz="8291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7325" algn="l" defTabSz="8291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1879" algn="l" defTabSz="8291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6433" algn="l" defTabSz="8291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1"/>
            <a:ext cx="6400800" cy="1314450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894009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7DB703BF-CBA8-40AF-BFFB-50E8473CA3F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75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FD985CF4-CDAF-4297-A573-34E70C862A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206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80"/>
            <a:ext cx="2057400" cy="4388644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080F210D-698F-4BE5-8400-5A40A8B0674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839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26720" cy="85761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4685111"/>
            <a:ext cx="2127250" cy="35361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127376" y="4685111"/>
            <a:ext cx="2897188" cy="35361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6556375" y="4685111"/>
            <a:ext cx="2128838" cy="35361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pPr>
              <a:defRPr/>
            </a:pPr>
            <a:fld id="{8D4D630E-E222-48A8-AE5C-9B25BD40C91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524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D5B719DB-D93F-49A2-88E1-F219F826EB8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01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  <a:prstGeom prst="rect">
            <a:avLst/>
          </a:prstGeom>
        </p:spPr>
        <p:txBody>
          <a:bodyPr lIns="91430" tIns="45715" rIns="91430" bIns="45715"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E3601086-7C0C-4557-A38E-C3D7F455A4B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05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6AB8C8A2-3D99-4586-AEA6-3012E76869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947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140F0072-7521-4BB2-AC25-584081F7943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332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CF19A7A5-A570-4084-8392-41A4AC030A8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23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4CF8F5AA-91CE-48D6-86BE-2C559FCE4C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699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  <a:prstGeom prst="rect">
            <a:avLst/>
          </a:prstGeom>
        </p:spPr>
        <p:txBody>
          <a:bodyPr lIns="91430" tIns="45715" rIns="91430" bIns="45715"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4A617FD1-C8A3-4797-9CFE-C45D8C41532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182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lIns="91430" tIns="45715" rIns="91430" bIns="45715"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pPr>
              <a:defRPr/>
            </a:pPr>
            <a:fld id="{F21C4AD4-976D-4E06-B7F1-3D83CEBB286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00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ideo" Target="../media/media1.gi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media" Target="../media/media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581777" y="4980195"/>
            <a:ext cx="2562225" cy="15759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7"/>
          <a:srcRect b="8941"/>
          <a:stretch/>
        </p:blipFill>
        <p:spPr>
          <a:xfrm>
            <a:off x="50528" y="51096"/>
            <a:ext cx="993081" cy="684451"/>
          </a:xfrm>
          <a:prstGeom prst="rect">
            <a:avLst/>
          </a:prstGeom>
        </p:spPr>
      </p:pic>
      <p:grpSp>
        <p:nvGrpSpPr>
          <p:cNvPr id="16" name="Группа 15"/>
          <p:cNvGrpSpPr/>
          <p:nvPr userDrawn="1"/>
        </p:nvGrpSpPr>
        <p:grpSpPr>
          <a:xfrm>
            <a:off x="-36512" y="141480"/>
            <a:ext cx="1512168" cy="640849"/>
            <a:chOff x="2259793" y="758879"/>
            <a:chExt cx="1512168" cy="854464"/>
          </a:xfrm>
        </p:grpSpPr>
        <p:pic>
          <p:nvPicPr>
            <p:cNvPr id="17" name="Рисунок 16"/>
            <p:cNvPicPr>
              <a:picLocks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71" t="12879" r="78942"/>
            <a:stretch/>
          </p:blipFill>
          <p:spPr>
            <a:xfrm>
              <a:off x="2819316" y="758879"/>
              <a:ext cx="288000" cy="468526"/>
            </a:xfrm>
            <a:prstGeom prst="rect">
              <a:avLst/>
            </a:prstGeom>
          </p:spPr>
        </p:pic>
        <p:sp>
          <p:nvSpPr>
            <p:cNvPr id="18" name="Прямоугольник 17"/>
            <p:cNvSpPr/>
            <p:nvPr userDrawn="1"/>
          </p:nvSpPr>
          <p:spPr>
            <a:xfrm>
              <a:off x="2259793" y="1120901"/>
              <a:ext cx="1512168" cy="4924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Кубанский государственный </a:t>
              </a:r>
            </a:p>
            <a:p>
              <a:pPr algn="ctr"/>
              <a:r>
                <a:rPr lang="ru-RU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а</a:t>
              </a:r>
              <a:r>
                <a:rPr lang="ru-RU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грарный университет</a:t>
              </a:r>
            </a:p>
            <a:p>
              <a:pPr algn="ctr"/>
              <a:r>
                <a:rPr lang="ru-RU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имени И. Т. Трубилина</a:t>
              </a:r>
            </a:p>
          </p:txBody>
        </p:sp>
      </p:grpSp>
      <p:pic>
        <p:nvPicPr>
          <p:cNvPr id="2" name="гиф 95.gif">
            <a:hlinkClick r:id="" action="ppaction://media"/>
          </p:cNvPr>
          <p:cNvPicPr>
            <a:picLocks noChangeAspect="1"/>
          </p:cNvPicPr>
          <p:nvPr>
            <a:videoFile r:link="rId15"/>
            <p:extLst>
              <p:ext uri="{DAA4B4D4-6D71-4841-9C94-3DE7FCFB9230}">
                <p14:media xmlns:p14="http://schemas.microsoft.com/office/powerpoint/2010/main" r:embed="rId14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8466918" y="273979"/>
            <a:ext cx="360040" cy="30063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0" y="4957715"/>
            <a:ext cx="9144000" cy="187200"/>
          </a:xfrm>
          <a:prstGeom prst="rect">
            <a:avLst/>
          </a:prstGeom>
          <a:solidFill>
            <a:srgbClr val="E1E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4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defTabSz="91430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defTabSz="9143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91430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91430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-13291"/>
            <a:ext cx="9144000" cy="5153052"/>
            <a:chOff x="0" y="0"/>
            <a:chExt cx="9144000" cy="5153052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66"/>
              <a:ext cx="9144000" cy="5146886"/>
            </a:xfrm>
            <a:prstGeom prst="rect">
              <a:avLst/>
            </a:prstGeom>
          </p:spPr>
        </p:pic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496" y="0"/>
              <a:ext cx="2257425" cy="1714500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-36512" y="229422"/>
            <a:ext cx="1944215" cy="1126415"/>
            <a:chOff x="2187785" y="431530"/>
            <a:chExt cx="1512168" cy="1168135"/>
          </a:xfrm>
        </p:grpSpPr>
        <p:pic>
          <p:nvPicPr>
            <p:cNvPr id="10" name="Рисунок 9"/>
            <p:cNvPicPr>
              <a:picLocks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71" t="12879" r="78942"/>
            <a:stretch/>
          </p:blipFill>
          <p:spPr>
            <a:xfrm>
              <a:off x="2707742" y="431530"/>
              <a:ext cx="468000" cy="764773"/>
            </a:xfrm>
            <a:prstGeom prst="rect">
              <a:avLst/>
            </a:prstGeom>
          </p:spPr>
        </p:pic>
        <p:sp>
          <p:nvSpPr>
            <p:cNvPr id="11" name="Прямоугольник 10"/>
            <p:cNvSpPr/>
            <p:nvPr/>
          </p:nvSpPr>
          <p:spPr>
            <a:xfrm>
              <a:off x="2187785" y="1120901"/>
              <a:ext cx="1512168" cy="4787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Кубанский государственный </a:t>
              </a:r>
            </a:p>
            <a:p>
              <a:pPr algn="ctr"/>
              <a:r>
                <a:rPr lang="ru-RU" sz="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а</a:t>
              </a:r>
              <a:r>
                <a:rPr lang="ru-RU" sz="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грарный университет</a:t>
              </a:r>
            </a:p>
            <a:p>
              <a:pPr algn="ctr"/>
              <a:r>
                <a:rPr lang="ru-RU" sz="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iss Pro" panose="02000506050000020004" pitchFamily="50" charset="0"/>
                  <a:cs typeface="Arial" pitchFamily="34" charset="0"/>
                </a:rPr>
                <a:t>имени И.Т. Трубилина</a:t>
              </a:r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31284" y="4894010"/>
            <a:ext cx="9144000" cy="263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bg1"/>
                </a:solidFill>
                <a:latin typeface="Bliss Pro" panose="02000506050000020004" pitchFamily="50" charset="0"/>
              </a:rPr>
              <a:t>Краснодар — 2017</a:t>
            </a:r>
            <a:endParaRPr lang="ru-RU" sz="1600" b="1" dirty="0">
              <a:solidFill>
                <a:schemeClr val="bg1"/>
              </a:solidFill>
              <a:latin typeface="Bliss Pro" panose="02000506050000020004" pitchFamily="50" charset="0"/>
            </a:endParaRPr>
          </a:p>
        </p:txBody>
      </p:sp>
      <p:pic>
        <p:nvPicPr>
          <p:cNvPr id="16" name="Picture 2" descr="C:\Users\smolencev.v\Desktop\юбилейный-значок-пинг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900"/>
                    </a14:imgEffect>
                    <a14:imgEffect>
                      <a14:saturation sat="2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104" y="681741"/>
            <a:ext cx="684077" cy="57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5925251" y="3651870"/>
            <a:ext cx="2736215" cy="1079500"/>
          </a:xfrm>
          <a:prstGeom prst="rect">
            <a:avLst/>
          </a:prstGeom>
        </p:spPr>
        <p:txBody>
          <a:bodyPr lIns="0" tIns="0" rIns="0" bIns="0"/>
          <a:lstStyle/>
          <a:p>
            <a:pPr hangingPunct="0">
              <a:spcAft>
                <a:spcPts val="0"/>
              </a:spcAft>
            </a:pPr>
            <a:r>
              <a:rPr lang="ru-RU" sz="1600" b="1" kern="1200" dirty="0">
                <a:solidFill>
                  <a:srgbClr val="287828"/>
                </a:solidFill>
                <a:effectLst/>
                <a:latin typeface="Gill Sans"/>
                <a:ea typeface="MS PGothic"/>
                <a:cs typeface="Times New Roman"/>
              </a:rPr>
              <a:t>Докладчик:</a:t>
            </a:r>
            <a:endParaRPr lang="ru-RU" sz="1200" dirty="0">
              <a:effectLst/>
              <a:latin typeface="Times New Roman"/>
              <a:ea typeface="Times New Roman"/>
            </a:endParaRPr>
          </a:p>
          <a:p>
            <a:pPr hangingPunct="0">
              <a:spcAft>
                <a:spcPts val="0"/>
              </a:spcAft>
            </a:pPr>
            <a:r>
              <a:rPr lang="ru-RU" sz="1600" b="1" kern="1200" dirty="0">
                <a:solidFill>
                  <a:srgbClr val="000000"/>
                </a:solidFill>
                <a:effectLst/>
                <a:latin typeface="Gill Sans"/>
                <a:ea typeface="MS PGothic"/>
                <a:cs typeface="Times New Roman"/>
              </a:rPr>
              <a:t>заведующий кафедрой, профессор Серга Г. В. 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-18097" y="1551940"/>
            <a:ext cx="9180195" cy="2039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indent="365760" algn="ctr" eaLnBrk="0" fontAlgn="base" hangingPunct="0">
              <a:spcAft>
                <a:spcPts val="0"/>
              </a:spcAft>
            </a:pPr>
            <a:r>
              <a:rPr lang="ru-RU" sz="30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Результаты </a:t>
            </a:r>
            <a:r>
              <a:rPr lang="ru-RU" sz="3000" b="1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учебно-методической               </a:t>
            </a:r>
          </a:p>
          <a:p>
            <a:pPr indent="365760" algn="ctr" eaLnBrk="0" fontAlgn="base" hangingPunct="0">
              <a:spcAft>
                <a:spcPts val="0"/>
              </a:spcAft>
            </a:pPr>
            <a:r>
              <a:rPr lang="ru-RU" sz="3000" b="1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и </a:t>
            </a:r>
            <a:r>
              <a:rPr lang="ru-RU" sz="30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изобретательской работы на </a:t>
            </a:r>
            <a:r>
              <a:rPr lang="ru-RU" sz="3000" b="1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кафедре</a:t>
            </a:r>
          </a:p>
          <a:p>
            <a:pPr indent="365760" algn="ctr" eaLnBrk="0" fontAlgn="base" hangingPunct="0">
              <a:spcAft>
                <a:spcPts val="0"/>
              </a:spcAft>
            </a:pPr>
            <a:r>
              <a:rPr lang="ru-RU" sz="3000" b="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ru-RU" sz="3000" b="1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начертательной </a:t>
            </a:r>
            <a:r>
              <a:rPr lang="ru-RU" sz="30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геометрии и графики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68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467544" cy="157355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10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642" y="843558"/>
            <a:ext cx="87918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ОСНОВНЫЕ РЕЗУЛЬТАТЫ РАБОТЫ ЗАВЕДУЮЩЕГО </a:t>
            </a:r>
            <a:r>
              <a:rPr lang="ru-RU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КАФЕДРОЙ</a:t>
            </a:r>
            <a:endParaRPr lang="ru-RU" sz="12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微软雅黑" charset="-122"/>
              <a:cs typeface="Arial" pitchFamily="34" charset="0"/>
            </a:endParaRPr>
          </a:p>
          <a:p>
            <a:pPr algn="ctr">
              <a:defRPr/>
            </a:pPr>
            <a:r>
              <a:rPr lang="ru-RU" sz="12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(Серги Георгия Васильевича)</a:t>
            </a:r>
            <a:r>
              <a:rPr lang="ru-RU" sz="12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	</a:t>
            </a:r>
            <a:r>
              <a:rPr lang="ru-RU" sz="12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(за 2011-2016 уч. годы)</a:t>
            </a:r>
            <a:endParaRPr lang="ru-RU" sz="18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微软雅黑" charset="-122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08331"/>
              </p:ext>
            </p:extLst>
          </p:nvPr>
        </p:nvGraphicFramePr>
        <p:xfrm>
          <a:off x="233772" y="1386936"/>
          <a:ext cx="8510724" cy="3389284"/>
        </p:xfrm>
        <a:graphic>
          <a:graphicData uri="http://schemas.openxmlformats.org/drawingml/2006/table">
            <a:tbl>
              <a:tblPr/>
              <a:tblGrid>
                <a:gridCol w="634946"/>
                <a:gridCol w="4554519"/>
                <a:gridCol w="1526314"/>
                <a:gridCol w="1794945"/>
              </a:tblGrid>
              <a:tr h="38220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413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Критерий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557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Факт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5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1. 2. 3.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учебников/ учебных пособий/ монографий в расчете на 10 ставок ППС, в среднем за отчетный период,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0,25/1,0/1,0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4,92/4,92/2,28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94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студентов задолжников, за последний год,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9,46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1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5.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Численность аспирантов на 10 ставок ППС, имеющих ученую степень, в среднем за отчетный период , чел.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5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6. 7. 8.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Остепененость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/ Докторов/ Молодых ученых,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70/ 20/ 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30/28/0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1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9.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Объём НИОКР в расчете на 1 ставку ППС, в среднем за отчетный период, тыс. руб.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65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539552" cy="185786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11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40312"/>
              </p:ext>
            </p:extLst>
          </p:nvPr>
        </p:nvGraphicFramePr>
        <p:xfrm>
          <a:off x="292656" y="1106488"/>
          <a:ext cx="8527816" cy="3625501"/>
        </p:xfrm>
        <a:graphic>
          <a:graphicData uri="http://schemas.openxmlformats.org/drawingml/2006/table">
            <a:tbl>
              <a:tblPr/>
              <a:tblGrid>
                <a:gridCol w="636222"/>
                <a:gridCol w="4563666"/>
                <a:gridCol w="1529379"/>
                <a:gridCol w="1798549"/>
              </a:tblGrid>
              <a:tr h="6784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10.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Эффективность аспирантуры, в среднем за отчетный период,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9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11.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Средний индекс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Хирша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 сотрудников кафедры, индекс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12.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Получение патентов, селекционных достижений в расчете на 10 ставок ППС, в среднем за отчетный период,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115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1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13.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Публикация статей в изданиях, включенных в БД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WebofScience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 и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Scopus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 в расчете на 10 ставок ППС, в среднем за отчетный период,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4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14.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73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Подача заявки на грант в расчете на 10 ставок ППС, в среднем за отчетный период,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59" marR="63759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17" marR="60217" marT="88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6938" y="737156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п</a:t>
            </a:r>
            <a:r>
              <a:rPr lang="ru-RU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родолжение </a:t>
            </a:r>
            <a:endParaRPr lang="ru-RU" sz="18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微软雅黑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467544" cy="185786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12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pic>
        <p:nvPicPr>
          <p:cNvPr id="4" name="Picture 2" descr="C:\Users\smolencev.v\Desktop\Рисунок2+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30"/>
          <a:stretch/>
        </p:blipFill>
        <p:spPr bwMode="auto">
          <a:xfrm>
            <a:off x="0" y="915566"/>
            <a:ext cx="9144000" cy="422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1886244"/>
            <a:ext cx="9144000" cy="1178937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fontAlgn="base" hangingPunct="0">
              <a:spcAft>
                <a:spcPts val="0"/>
              </a:spcAft>
            </a:pPr>
            <a:r>
              <a:rPr lang="ru-RU" sz="2200" kern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MS PGothic"/>
                <a:cs typeface="Arial" pitchFamily="34" charset="0"/>
              </a:rPr>
              <a:t>Спасибо за внимание</a:t>
            </a:r>
            <a:endParaRPr lang="ru-RU" sz="12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539552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13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5504" y="699542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2E7F3E"/>
                </a:solidFill>
                <a:latin typeface="Arial" pitchFamily="34" charset="0"/>
                <a:cs typeface="Arial" pitchFamily="34" charset="0"/>
              </a:rPr>
              <a:t>Проект постановления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/>
        </p:nvSpPr>
        <p:spPr>
          <a:xfrm>
            <a:off x="292672" y="1203598"/>
            <a:ext cx="8417024" cy="3672407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algn="just">
              <a:spcBef>
                <a:spcPts val="290"/>
              </a:spcBef>
              <a:spcAft>
                <a:spcPts val="0"/>
              </a:spcAft>
            </a:pPr>
            <a:endParaRPr lang="ru-RU" sz="1100" kern="1200" dirty="0" smtClean="0">
              <a:solidFill>
                <a:srgbClr val="000000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algn="just">
              <a:spcBef>
                <a:spcPts val="290"/>
              </a:spcBef>
              <a:spcAft>
                <a:spcPts val="0"/>
              </a:spcAf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. Признать работу по учебно-методической и изобретательской работе кафедры начертательной геометрии и графики (зав. кафедрой профессор Серга Г.В.) удовлетворительной.</a:t>
            </a: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just">
              <a:spcBef>
                <a:spcPts val="290"/>
              </a:spcBef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2. Кафедре начертательной геометрии и графики (зав. кафедрой, профессор Серга Г.В.):</a:t>
            </a: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182880" algn="just">
              <a:spcBef>
                <a:spcPts val="290"/>
              </a:spcBef>
              <a:spcAft>
                <a:spcPts val="0"/>
              </a:spcAf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2.1.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Обеспечить в срок до 30.11.2017 г.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издание рабочих тетрадей по начертательной геометрии и инженерной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графике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для студентов </a:t>
            </a:r>
            <a:r>
              <a:rPr lang="ru-RU" sz="1100" dirty="0" err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бакалавриата</a:t>
            </a:r>
            <a:r>
              <a:rPr lang="ru-RU" sz="11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по направлениям: </a:t>
            </a: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    ‒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35.03.06 «</a:t>
            </a:r>
            <a:r>
              <a:rPr lang="ru-RU" sz="1100" kern="1200" dirty="0" err="1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Агроинженерия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», профиль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«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Технические системы в агробизнесе»;</a:t>
            </a: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   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‒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35.03.06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«</a:t>
            </a:r>
            <a:r>
              <a:rPr lang="ru-RU" sz="1100" kern="1200" dirty="0" err="1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Агроинженерия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», профиль «Информационные технологии и автоматизированные системы управления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»;</a:t>
            </a:r>
            <a:endParaRPr lang="ru-RU" sz="1100" dirty="0"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    ‒ 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20.03.02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«</a:t>
            </a:r>
            <a:r>
              <a:rPr lang="ru-RU" sz="1100" kern="1200" dirty="0" err="1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Природообустройство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и водопользование», профиль «Мелиорация,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рекультивация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и охрана земель»;</a:t>
            </a: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   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– 20.03.02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«</a:t>
            </a:r>
            <a:r>
              <a:rPr lang="ru-RU" sz="1100" kern="1200" dirty="0" err="1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Природообустройство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и водопользование», профиль «Инженерные системы с/х 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водоснабжения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, обводнения и водоотведения</a:t>
            </a:r>
            <a:r>
              <a:rPr lang="ru-RU" sz="1100" kern="1200" dirty="0" smtClean="0">
                <a:solidFill>
                  <a:srgbClr val="00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»..</a:t>
            </a:r>
            <a:endParaRPr lang="ru-RU" sz="1100" kern="1200" dirty="0" smtClean="0">
              <a:solidFill>
                <a:srgbClr val="000000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 indent="182563" algn="just">
              <a:spcAft>
                <a:spcPts val="0"/>
              </a:spcAft>
              <a:tabLst>
                <a:tab pos="447675" algn="l"/>
              </a:tabLst>
            </a:pP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2.2. Все изданные учебно-методические материалы кафедры разместить на образовательном портале </a:t>
            </a:r>
            <a:r>
              <a:rPr lang="ru-RU" sz="1100" dirty="0" err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КубГАУ</a:t>
            </a: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11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до 30.12.2017 </a:t>
            </a: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г.</a:t>
            </a:r>
            <a:endParaRPr lang="ru-RU" sz="11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0" indent="182563"/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2.3. </a:t>
            </a:r>
            <a:r>
              <a: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Обеспечить подготовку мультимедийных лекционных курсов преподавателей кафедры начертательной геометрии и графики </a:t>
            </a:r>
            <a:r>
              <a:rPr lang="ru-RU" sz="11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КубГАУ</a:t>
            </a:r>
            <a:r>
              <a: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срок до 01.07.2017 г</a:t>
            </a: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290"/>
              </a:spcBef>
            </a:pPr>
            <a:r>
              <a: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Контроль </a:t>
            </a:r>
            <a:r>
              <a:rPr lang="ru-RU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исполнения </a:t>
            </a:r>
            <a:r>
              <a:rPr lang="ru-RU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настоящего постановления возложить на первого проректора, профессора Резниченко С.М</a:t>
            </a:r>
            <a:r>
              <a:rPr lang="ru-RU" sz="1200" dirty="0">
                <a:solidFill>
                  <a:srgbClr val="000000"/>
                </a:solidFill>
                <a:latin typeface="Arial"/>
              </a:rPr>
              <a:t>.</a:t>
            </a:r>
            <a:endParaRPr lang="ru-RU" sz="1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182563" algn="just">
              <a:spcAft>
                <a:spcPts val="0"/>
              </a:spcAft>
              <a:tabLst>
                <a:tab pos="447675" algn="l"/>
              </a:tabLst>
            </a:pPr>
            <a:endParaRPr lang="ru-RU" sz="11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81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www.kubsau.ru</a:t>
            </a:r>
            <a:endParaRPr lang="ru-RU" sz="1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2</a:t>
            </a:r>
            <a:endParaRPr 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8192" y="823318"/>
            <a:ext cx="7292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Характеристика профессорско-преподавательского состава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040455"/>
              </p:ext>
            </p:extLst>
          </p:nvPr>
        </p:nvGraphicFramePr>
        <p:xfrm>
          <a:off x="395534" y="1200150"/>
          <a:ext cx="8352929" cy="3603848"/>
        </p:xfrm>
        <a:graphic>
          <a:graphicData uri="http://schemas.openxmlformats.org/drawingml/2006/table">
            <a:tbl>
              <a:tblPr/>
              <a:tblGrid>
                <a:gridCol w="2776262"/>
                <a:gridCol w="893232"/>
                <a:gridCol w="953586"/>
                <a:gridCol w="953586"/>
                <a:gridCol w="893232"/>
                <a:gridCol w="893232"/>
                <a:gridCol w="989799"/>
              </a:tblGrid>
              <a:tr h="420718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Учебный год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Критерий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2011/2012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2012/2013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2013/2014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2014/2015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2015/2016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4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преподавателями с учеными степенями, в общем количестве ставок, %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18,8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28,3 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70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4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докторами наук, в общем количестве ставок преподавателей, %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18,8 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18,8 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9538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молодыми учеными в общем количестве ставок преподавателей, 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75" marR="46675" marT="76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36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3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642" y="915566"/>
            <a:ext cx="8791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Результаты экзаменационных сессий  обучающихся, на момент окончания сессии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83083"/>
              </p:ext>
            </p:extLst>
          </p:nvPr>
        </p:nvGraphicFramePr>
        <p:xfrm>
          <a:off x="453766" y="1561897"/>
          <a:ext cx="8229598" cy="3166926"/>
        </p:xfrm>
        <a:graphic>
          <a:graphicData uri="http://schemas.openxmlformats.org/drawingml/2006/table">
            <a:tbl>
              <a:tblPr/>
              <a:tblGrid>
                <a:gridCol w="1898248"/>
                <a:gridCol w="1226916"/>
                <a:gridCol w="1226916"/>
                <a:gridCol w="1296364"/>
                <a:gridCol w="1296364"/>
                <a:gridCol w="1284790"/>
              </a:tblGrid>
              <a:tr h="497205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Форма обучения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2014/ 2015 уч.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2015/ 2016 уч. г.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Критерий,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% не сдавших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ср. балл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% не сдавших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ср. балл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% не сдавших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564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Очная форма обучения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10,5 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4,0 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9,46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64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Заочная форма обучения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3,3 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10,1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34" marR="56334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42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4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642" y="843558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Учебная и учебно-методическая работа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827201"/>
              </p:ext>
            </p:extLst>
          </p:nvPr>
        </p:nvGraphicFramePr>
        <p:xfrm>
          <a:off x="467545" y="1200150"/>
          <a:ext cx="8280918" cy="3394075"/>
        </p:xfrm>
        <a:graphic>
          <a:graphicData uri="http://schemas.openxmlformats.org/drawingml/2006/table">
            <a:tbl>
              <a:tblPr/>
              <a:tblGrid>
                <a:gridCol w="1769324"/>
                <a:gridCol w="950862"/>
                <a:gridCol w="950862"/>
                <a:gridCol w="890679"/>
                <a:gridCol w="890679"/>
                <a:gridCol w="818463"/>
                <a:gridCol w="1023079"/>
                <a:gridCol w="986970"/>
              </a:tblGrid>
              <a:tr h="56497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Учебный год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Среднее за 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Критерий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2011/2012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2012/2013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2013/2014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2014/2015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2015/2016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887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учебников в расчете на 10 ставок ППС, ед.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5,7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7,5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</a:t>
                      </a: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4,92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525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учебных пособий в расчете на 10 ставок ППС, ед.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7,5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5,7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1,9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5,7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</a:t>
                      </a:r>
                      <a:endParaRPr lang="ru-RU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</a:t>
                      </a: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4,92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943" marR="48943" marT="79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5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938" y="737156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Научно-исследовательская работа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611078"/>
              </p:ext>
            </p:extLst>
          </p:nvPr>
        </p:nvGraphicFramePr>
        <p:xfrm>
          <a:off x="131400" y="1082454"/>
          <a:ext cx="8735986" cy="3675776"/>
        </p:xfrm>
        <a:graphic>
          <a:graphicData uri="http://schemas.openxmlformats.org/drawingml/2006/table">
            <a:tbl>
              <a:tblPr/>
              <a:tblGrid>
                <a:gridCol w="3690736"/>
                <a:gridCol w="683470"/>
                <a:gridCol w="683470"/>
                <a:gridCol w="683470"/>
                <a:gridCol w="683470"/>
                <a:gridCol w="683470"/>
                <a:gridCol w="795310"/>
                <a:gridCol w="832590"/>
              </a:tblGrid>
              <a:tr h="254496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ase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Учебный год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Среднее за 5 лет</a:t>
                      </a:r>
                      <a:endParaRPr lang="ru-RU" sz="13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Критерий</a:t>
                      </a:r>
                      <a:endParaRPr lang="ru-RU" sz="13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2011/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2012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2012/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2013/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2014/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2015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2015/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</a:t>
                      </a:r>
                      <a:endParaRPr lang="ru-RU" sz="13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02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статей в изданиях, включенных в БД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WebofScience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 и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Scopus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монографий в расчете на 10 ставок ППС,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2,28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2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публикаций в изданиях, индексируемых в базе данных РИНЦ, в расчете на 1 ставку ППС,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2,08 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3,8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0,6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3,9 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2,8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2,64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3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защит докторских диссертаций,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0,2 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защит кандидатских диссертаций,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-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0,2 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6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00706"/>
              </p:ext>
            </p:extLst>
          </p:nvPr>
        </p:nvGraphicFramePr>
        <p:xfrm>
          <a:off x="395537" y="1203597"/>
          <a:ext cx="8291263" cy="3600399"/>
        </p:xfrm>
        <a:graphic>
          <a:graphicData uri="http://schemas.openxmlformats.org/drawingml/2006/table">
            <a:tbl>
              <a:tblPr/>
              <a:tblGrid>
                <a:gridCol w="3312367"/>
                <a:gridCol w="720080"/>
                <a:gridCol w="767758"/>
                <a:gridCol w="648676"/>
                <a:gridCol w="648676"/>
                <a:gridCol w="648676"/>
                <a:gridCol w="754824"/>
                <a:gridCol w="790206"/>
              </a:tblGrid>
              <a:tr h="82911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патентов на изобретение (свидетельств на селекционные достижения, баз данных) в расчете на 10 ставок ППС,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141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160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152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115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2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1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аспирантов, защитившихся в срок плюс один год, после окончания аспирантуры, от приема, %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-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-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-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-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-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-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25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53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Объем НИОКР и грантов, в расчете на 1 ставку ППС, тыс. руб.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5 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7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8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9 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46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15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65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1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поданных заявок на грант, для финансирования научных исследований в расчете на 10 ставок ППС, ед.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1,66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1,66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-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-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3,7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1,4 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1,5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533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Средний индекс  </a:t>
                      </a:r>
                      <a:r>
                        <a:rPr lang="ru-RU" sz="1200" kern="1200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Хирша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 сотрудников кафедры, индекс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2,0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2,1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2,4 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2,6 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3,3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 3,3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Microsoft YaHei"/>
                          <a:cs typeface="Arial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849" marR="53849" marT="87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6938" y="737156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п</a:t>
            </a:r>
            <a:r>
              <a:rPr lang="ru-RU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родолжение </a:t>
            </a:r>
            <a:endParaRPr lang="ru-RU" sz="18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ea typeface="微软雅黑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7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0808" y="773732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Характеристика профессорско-преподавательского состава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37990"/>
              </p:ext>
            </p:extLst>
          </p:nvPr>
        </p:nvGraphicFramePr>
        <p:xfrm>
          <a:off x="262801" y="1192874"/>
          <a:ext cx="8485662" cy="3632452"/>
        </p:xfrm>
        <a:graphic>
          <a:graphicData uri="http://schemas.openxmlformats.org/drawingml/2006/table">
            <a:tbl>
              <a:tblPr/>
              <a:tblGrid>
                <a:gridCol w="2381940"/>
                <a:gridCol w="1017287"/>
                <a:gridCol w="1017287"/>
                <a:gridCol w="1017287"/>
                <a:gridCol w="1017287"/>
                <a:gridCol w="1017287"/>
                <a:gridCol w="1017287"/>
              </a:tblGrid>
              <a:tr h="311123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Факт, уч. г.</a:t>
                      </a:r>
                      <a:endParaRPr lang="ru-RU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План, уч. г.</a:t>
                      </a:r>
                      <a:endParaRPr lang="ru-RU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2015/2016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2016/2017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2017/2018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2018/2019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2019/2020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2020/2021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70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преподавателями с учеными степенями, в общем количестве ставок,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37 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56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56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56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365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докторами наук, в общем количестве ставок преподавателей,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28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706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Удельный вес ставок, занятых молодыми учеными в общем количестве ставок преподавателей,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-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18 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16" marR="50616" marT="74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8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946" y="843558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Учебная и учебно-методическая работа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077793"/>
              </p:ext>
            </p:extLst>
          </p:nvPr>
        </p:nvGraphicFramePr>
        <p:xfrm>
          <a:off x="262805" y="1200150"/>
          <a:ext cx="8557666" cy="3603849"/>
        </p:xfrm>
        <a:graphic>
          <a:graphicData uri="http://schemas.openxmlformats.org/drawingml/2006/table">
            <a:tbl>
              <a:tblPr/>
              <a:tblGrid>
                <a:gridCol w="2381266"/>
                <a:gridCol w="1029400"/>
                <a:gridCol w="1029400"/>
                <a:gridCol w="1029400"/>
                <a:gridCol w="1029400"/>
                <a:gridCol w="1029400"/>
                <a:gridCol w="1029400"/>
              </a:tblGrid>
              <a:tr h="325217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Показатель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Факт, </a:t>
                      </a:r>
                      <a:r>
                        <a:rPr lang="ru-RU" sz="11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уч.г</a:t>
                      </a: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План, </a:t>
                      </a:r>
                      <a:r>
                        <a:rPr lang="ru-RU" sz="1100" b="1" kern="120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уч.г</a:t>
                      </a: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2015/2016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2016/2017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2017/2018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2018/2019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2019/2020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Arial"/>
                          <a:ea typeface="Times New Roman"/>
                          <a:cs typeface="Times New Roman"/>
                        </a:rPr>
                        <a:t>2020/2021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59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учебников в расчете на 10 ставок ППС,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6" marR="56066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4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59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учебных пособий в расчете на 10 ставок ППС,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6" marR="56066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</a:t>
                      </a:r>
                      <a:r>
                        <a:rPr lang="ru-RU" sz="2000" kern="120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1,88 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1,88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3,8 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3,8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21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Количество опубликованных учебно-методических изданий в расчете на 10 ставок ППС, ед.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66" marR="56066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7,5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8,3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8,7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/>
                          <a:ea typeface="Microsoft YaHei"/>
                          <a:cs typeface="Times New Roman"/>
                        </a:rPr>
                        <a:t> 9,5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951" marR="52951" marT="7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7718092" y="4935069"/>
            <a:ext cx="1404664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www.kubsau.ru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57714"/>
            <a:ext cx="262800" cy="187200"/>
          </a:xfrm>
          <a:prstGeom prst="rect">
            <a:avLst/>
          </a:prstGeom>
          <a:solidFill>
            <a:srgbClr val="2E7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iss Pro" panose="02000506050000020004" pitchFamily="50" charset="0"/>
              </a:rPr>
              <a:t>9</a:t>
            </a:r>
            <a:endParaRPr lang="ru-RU" sz="1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iss Pro" panose="02000506050000020004" pitchFamily="50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272" y="771550"/>
            <a:ext cx="8791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微软雅黑" charset="-122"/>
                <a:cs typeface="Arial" pitchFamily="34" charset="0"/>
              </a:rPr>
              <a:t>Научно-исследовательская работа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52458"/>
              </p:ext>
            </p:extLst>
          </p:nvPr>
        </p:nvGraphicFramePr>
        <p:xfrm>
          <a:off x="262800" y="1140897"/>
          <a:ext cx="8683317" cy="3804521"/>
        </p:xfrm>
        <a:graphic>
          <a:graphicData uri="http://schemas.openxmlformats.org/drawingml/2006/table">
            <a:tbl>
              <a:tblPr/>
              <a:tblGrid>
                <a:gridCol w="2812723"/>
                <a:gridCol w="984453"/>
                <a:gridCol w="1054771"/>
                <a:gridCol w="984453"/>
                <a:gridCol w="984453"/>
                <a:gridCol w="914135"/>
                <a:gridCol w="948329"/>
              </a:tblGrid>
              <a:tr h="2426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Показатель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Факт, уч. г.</a:t>
                      </a:r>
                      <a:endParaRPr lang="ru-RU" sz="1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716" marR="647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План, уч. г.</a:t>
                      </a:r>
                      <a:endParaRPr lang="ru-RU" sz="1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716" marR="647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2015/2016</a:t>
                      </a:r>
                      <a:endParaRPr lang="ru-RU" sz="1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4837" marR="64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2016/2017</a:t>
                      </a:r>
                    </a:p>
                  </a:txBody>
                  <a:tcPr marL="64837" marR="64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2017/2018</a:t>
                      </a:r>
                      <a:endParaRPr lang="ru-RU" sz="1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4837" marR="64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2018/2019</a:t>
                      </a:r>
                    </a:p>
                  </a:txBody>
                  <a:tcPr marL="64837" marR="64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2019/2020</a:t>
                      </a:r>
                      <a:endParaRPr lang="ru-RU" sz="1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4837" marR="64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2020/2021</a:t>
                      </a:r>
                      <a:endParaRPr lang="ru-RU" sz="13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4720" marR="64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опубликованных статей в изданиях, включенных в БД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Webof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Science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 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Scopus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, ед.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-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1,0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2,0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1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2,0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1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опубликованных монографий в расчете на 10 ставок ППС, ед.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1,9 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публикаций в изданиях, индексируемых в базе данных РИНЦ, в расчете на 1 ставку ППС, ед.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2,8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4,0 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защит докторских диссертаций, ед.</a:t>
                      </a:r>
                    </a:p>
                  </a:txBody>
                  <a:tcPr marL="64721" marR="6472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1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защит кандидатских диссертаций, ед.</a:t>
                      </a:r>
                    </a:p>
                  </a:txBody>
                  <a:tcPr marL="64721" marR="6472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-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-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патентов на изобретение (свидетельств на селекционные достижения) в расчете на 10 ставок ППС, ед.</a:t>
                      </a:r>
                    </a:p>
                  </a:txBody>
                  <a:tcPr marL="64721" marR="6472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20 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Объем НИОКР и грантов, в расчете на 1 ставку ППС, тыс. руб.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46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65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75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80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85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Количество поданных заявок на грант, для финансирования научных исследований в расчете на 10 ставок ППС, ед.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3,7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3,8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微软雅黑" pitchFamily="34" charset="-122"/>
                        <a:cs typeface="Arial" panose="020B0604020202020204" pitchFamily="34" charset="0"/>
                      </a:endParaRP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3,8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3,8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3,8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Средний индекс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Хирша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 сотрудников кафедры, индекс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3,3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3,6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 4,5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微软雅黑" pitchFamily="34" charset="-122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64721" marR="6472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edd72d5259eaaf676f3bc9f26290d4bdf0725c"/>
  <p:tag name="ISPRING_RESOURCE_PATHS_HASH_PRESENTER" val="2ab32221dd8ee3af2d7cec68744667ead34a3278"/>
</p:tagLst>
</file>

<file path=ppt/theme/theme1.xml><?xml version="1.0" encoding="utf-8"?>
<a:theme xmlns:a="http://schemas.openxmlformats.org/drawingml/2006/main" name="Тема_ректор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6701</TotalTime>
  <Words>1153</Words>
  <Application>Microsoft Office PowerPoint</Application>
  <PresentationFormat>Экран (16:9)</PresentationFormat>
  <Paragraphs>402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Тема_ректора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постановления</vt:lpstr>
    </vt:vector>
  </TitlesOfParts>
  <Company>KubSAU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Дополнительный заголовок</dc:title>
  <dc:creator>Смоленцев Виталий Михайлович</dc:creator>
  <cp:lastModifiedBy>user</cp:lastModifiedBy>
  <cp:revision>730</cp:revision>
  <cp:lastPrinted>2017-01-12T10:39:28Z</cp:lastPrinted>
  <dcterms:created xsi:type="dcterms:W3CDTF">2013-01-24T11:11:00Z</dcterms:created>
  <dcterms:modified xsi:type="dcterms:W3CDTF">2017-01-20T09:40:29Z</dcterms:modified>
</cp:coreProperties>
</file>